
<file path=[Content_Types].xml><?xml version="1.0" encoding="utf-8"?>
<Types xmlns="http://schemas.openxmlformats.org/package/2006/content-types">
  <Default Extension="png" ContentType="image/png"/>
  <Default Extension="pdf"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62" r:id="rId4"/>
    <p:sldId id="263" r:id="rId5"/>
    <p:sldId id="265" r:id="rId6"/>
    <p:sldId id="266" r:id="rId7"/>
    <p:sldId id="256" r:id="rId8"/>
    <p:sldId id="257" r:id="rId9"/>
    <p:sldId id="258" r:id="rId10"/>
    <p:sldId id="259"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EF0C539-D398-4083-AF9B-04C374EAD6A7}" type="datetimeFigureOut">
              <a:rPr lang="en-US" smtClean="0"/>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9F31-AF20-4D85-B6BB-65FB8AE6B2FD}" type="slidenum">
              <a:rPr lang="en-US" smtClean="0"/>
              <a:t>‹#›</a:t>
            </a:fld>
            <a:endParaRPr lang="en-US"/>
          </a:p>
        </p:txBody>
      </p:sp>
    </p:spTree>
    <p:extLst>
      <p:ext uri="{BB962C8B-B14F-4D97-AF65-F5344CB8AC3E}">
        <p14:creationId xmlns:p14="http://schemas.microsoft.com/office/powerpoint/2010/main" val="2930610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F0C539-D398-4083-AF9B-04C374EAD6A7}" type="datetimeFigureOut">
              <a:rPr lang="en-US" smtClean="0"/>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9F31-AF20-4D85-B6BB-65FB8AE6B2FD}" type="slidenum">
              <a:rPr lang="en-US" smtClean="0"/>
              <a:t>‹#›</a:t>
            </a:fld>
            <a:endParaRPr lang="en-US"/>
          </a:p>
        </p:txBody>
      </p:sp>
    </p:spTree>
    <p:extLst>
      <p:ext uri="{BB962C8B-B14F-4D97-AF65-F5344CB8AC3E}">
        <p14:creationId xmlns:p14="http://schemas.microsoft.com/office/powerpoint/2010/main" val="2929909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F0C539-D398-4083-AF9B-04C374EAD6A7}" type="datetimeFigureOut">
              <a:rPr lang="en-US" smtClean="0"/>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9F31-AF20-4D85-B6BB-65FB8AE6B2FD}" type="slidenum">
              <a:rPr lang="en-US" smtClean="0"/>
              <a:t>‹#›</a:t>
            </a:fld>
            <a:endParaRPr lang="en-US"/>
          </a:p>
        </p:txBody>
      </p:sp>
    </p:spTree>
    <p:extLst>
      <p:ext uri="{BB962C8B-B14F-4D97-AF65-F5344CB8AC3E}">
        <p14:creationId xmlns:p14="http://schemas.microsoft.com/office/powerpoint/2010/main" val="1763238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F0C539-D398-4083-AF9B-04C374EAD6A7}" type="datetimeFigureOut">
              <a:rPr lang="en-US" smtClean="0"/>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9F31-AF20-4D85-B6BB-65FB8AE6B2FD}" type="slidenum">
              <a:rPr lang="en-US" smtClean="0"/>
              <a:t>‹#›</a:t>
            </a:fld>
            <a:endParaRPr lang="en-US"/>
          </a:p>
        </p:txBody>
      </p:sp>
    </p:spTree>
    <p:extLst>
      <p:ext uri="{BB962C8B-B14F-4D97-AF65-F5344CB8AC3E}">
        <p14:creationId xmlns:p14="http://schemas.microsoft.com/office/powerpoint/2010/main" val="138348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EF0C539-D398-4083-AF9B-04C374EAD6A7}" type="datetimeFigureOut">
              <a:rPr lang="en-US" smtClean="0"/>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9F31-AF20-4D85-B6BB-65FB8AE6B2FD}" type="slidenum">
              <a:rPr lang="en-US" smtClean="0"/>
              <a:t>‹#›</a:t>
            </a:fld>
            <a:endParaRPr lang="en-US"/>
          </a:p>
        </p:txBody>
      </p:sp>
    </p:spTree>
    <p:extLst>
      <p:ext uri="{BB962C8B-B14F-4D97-AF65-F5344CB8AC3E}">
        <p14:creationId xmlns:p14="http://schemas.microsoft.com/office/powerpoint/2010/main" val="387847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F0C539-D398-4083-AF9B-04C374EAD6A7}" type="datetimeFigureOut">
              <a:rPr lang="en-US" smtClean="0"/>
              <a:t>9/7/2018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9F31-AF20-4D85-B6BB-65FB8AE6B2FD}" type="slidenum">
              <a:rPr lang="en-US" smtClean="0"/>
              <a:t>‹#›</a:t>
            </a:fld>
            <a:endParaRPr lang="en-US"/>
          </a:p>
        </p:txBody>
      </p:sp>
    </p:spTree>
    <p:extLst>
      <p:ext uri="{BB962C8B-B14F-4D97-AF65-F5344CB8AC3E}">
        <p14:creationId xmlns:p14="http://schemas.microsoft.com/office/powerpoint/2010/main" val="1437320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EF0C539-D398-4083-AF9B-04C374EAD6A7}" type="datetimeFigureOut">
              <a:rPr lang="en-US" smtClean="0"/>
              <a:t>9/7/2018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9F31-AF20-4D85-B6BB-65FB8AE6B2FD}" type="slidenum">
              <a:rPr lang="en-US" smtClean="0"/>
              <a:t>‹#›</a:t>
            </a:fld>
            <a:endParaRPr lang="en-US"/>
          </a:p>
        </p:txBody>
      </p:sp>
    </p:spTree>
    <p:extLst>
      <p:ext uri="{BB962C8B-B14F-4D97-AF65-F5344CB8AC3E}">
        <p14:creationId xmlns:p14="http://schemas.microsoft.com/office/powerpoint/2010/main" val="1501056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EF0C539-D398-4083-AF9B-04C374EAD6A7}" type="datetimeFigureOut">
              <a:rPr lang="en-US" smtClean="0"/>
              <a:t>9/7/2018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9F31-AF20-4D85-B6BB-65FB8AE6B2FD}" type="slidenum">
              <a:rPr lang="en-US" smtClean="0"/>
              <a:t>‹#›</a:t>
            </a:fld>
            <a:endParaRPr lang="en-US"/>
          </a:p>
        </p:txBody>
      </p:sp>
    </p:spTree>
    <p:extLst>
      <p:ext uri="{BB962C8B-B14F-4D97-AF65-F5344CB8AC3E}">
        <p14:creationId xmlns:p14="http://schemas.microsoft.com/office/powerpoint/2010/main" val="3766235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F0C539-D398-4083-AF9B-04C374EAD6A7}" type="datetimeFigureOut">
              <a:rPr lang="en-US" smtClean="0"/>
              <a:t>9/7/2018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9F31-AF20-4D85-B6BB-65FB8AE6B2FD}" type="slidenum">
              <a:rPr lang="en-US" smtClean="0"/>
              <a:t>‹#›</a:t>
            </a:fld>
            <a:endParaRPr lang="en-US"/>
          </a:p>
        </p:txBody>
      </p:sp>
    </p:spTree>
    <p:extLst>
      <p:ext uri="{BB962C8B-B14F-4D97-AF65-F5344CB8AC3E}">
        <p14:creationId xmlns:p14="http://schemas.microsoft.com/office/powerpoint/2010/main" val="142543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EF0C539-D398-4083-AF9B-04C374EAD6A7}" type="datetimeFigureOut">
              <a:rPr lang="en-US" smtClean="0"/>
              <a:t>9/7/2018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9F31-AF20-4D85-B6BB-65FB8AE6B2FD}" type="slidenum">
              <a:rPr lang="en-US" smtClean="0"/>
              <a:t>‹#›</a:t>
            </a:fld>
            <a:endParaRPr lang="en-US"/>
          </a:p>
        </p:txBody>
      </p:sp>
    </p:spTree>
    <p:extLst>
      <p:ext uri="{BB962C8B-B14F-4D97-AF65-F5344CB8AC3E}">
        <p14:creationId xmlns:p14="http://schemas.microsoft.com/office/powerpoint/2010/main" val="2595925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EF0C539-D398-4083-AF9B-04C374EAD6A7}" type="datetimeFigureOut">
              <a:rPr lang="en-US" smtClean="0"/>
              <a:t>9/7/2018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9F31-AF20-4D85-B6BB-65FB8AE6B2FD}" type="slidenum">
              <a:rPr lang="en-US" smtClean="0"/>
              <a:t>‹#›</a:t>
            </a:fld>
            <a:endParaRPr lang="en-US"/>
          </a:p>
        </p:txBody>
      </p:sp>
    </p:spTree>
    <p:extLst>
      <p:ext uri="{BB962C8B-B14F-4D97-AF65-F5344CB8AC3E}">
        <p14:creationId xmlns:p14="http://schemas.microsoft.com/office/powerpoint/2010/main" val="187278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F0C539-D398-4083-AF9B-04C374EAD6A7}" type="datetimeFigureOut">
              <a:rPr lang="en-US" smtClean="0"/>
              <a:t>9/7/2018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9F31-AF20-4D85-B6BB-65FB8AE6B2FD}" type="slidenum">
              <a:rPr lang="en-US" smtClean="0"/>
              <a:t>‹#›</a:t>
            </a:fld>
            <a:endParaRPr lang="en-US"/>
          </a:p>
        </p:txBody>
      </p:sp>
    </p:spTree>
    <p:extLst>
      <p:ext uri="{BB962C8B-B14F-4D97-AF65-F5344CB8AC3E}">
        <p14:creationId xmlns:p14="http://schemas.microsoft.com/office/powerpoint/2010/main" val="327268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d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0" y="259081"/>
            <a:ext cx="9144000" cy="975360"/>
          </a:xfrm>
        </p:spPr>
        <p:txBody>
          <a:bodyPr/>
          <a:lstStyle/>
          <a:p>
            <a:pPr algn="l"/>
            <a:r>
              <a:rPr lang="en-US" dirty="0" smtClean="0"/>
              <a:t>Main Components</a:t>
            </a:r>
            <a:endParaRPr lang="en-US" dirty="0"/>
          </a:p>
        </p:txBody>
      </p:sp>
      <p:sp>
        <p:nvSpPr>
          <p:cNvPr id="4" name="Subtitle 3"/>
          <p:cNvSpPr>
            <a:spLocks noGrp="1"/>
          </p:cNvSpPr>
          <p:nvPr>
            <p:ph type="subTitle" idx="1"/>
          </p:nvPr>
        </p:nvSpPr>
        <p:spPr>
          <a:xfrm>
            <a:off x="1524000" y="1874520"/>
            <a:ext cx="9144000" cy="3794760"/>
          </a:xfrm>
        </p:spPr>
        <p:txBody>
          <a:bodyPr>
            <a:normAutofit fontScale="92500" lnSpcReduction="10000"/>
          </a:bodyPr>
          <a:lstStyle/>
          <a:p>
            <a:pPr marL="342900" indent="-342900" algn="l">
              <a:buFont typeface="Arial" panose="020B0604020202020204" pitchFamily="34" charset="0"/>
              <a:buChar char="•"/>
            </a:pPr>
            <a:r>
              <a:rPr lang="en-US" sz="3600" dirty="0" smtClean="0"/>
              <a:t>Rotor</a:t>
            </a:r>
          </a:p>
          <a:p>
            <a:pPr algn="l"/>
            <a:endParaRPr lang="en-US" sz="3600" dirty="0" smtClean="0"/>
          </a:p>
          <a:p>
            <a:pPr marL="342900" indent="-342900" algn="l">
              <a:buFont typeface="Arial" panose="020B0604020202020204" pitchFamily="34" charset="0"/>
              <a:buChar char="•"/>
            </a:pPr>
            <a:r>
              <a:rPr lang="en-US" sz="3600" dirty="0" smtClean="0"/>
              <a:t>Nacelle</a:t>
            </a:r>
          </a:p>
          <a:p>
            <a:pPr algn="l"/>
            <a:endParaRPr lang="en-US" sz="3600" dirty="0" smtClean="0"/>
          </a:p>
          <a:p>
            <a:pPr marL="342900" indent="-342900" algn="l">
              <a:buFont typeface="Arial" panose="020B0604020202020204" pitchFamily="34" charset="0"/>
              <a:buChar char="•"/>
            </a:pPr>
            <a:r>
              <a:rPr lang="en-US" sz="3600" dirty="0" smtClean="0"/>
              <a:t>Tower</a:t>
            </a:r>
          </a:p>
          <a:p>
            <a:pPr algn="l"/>
            <a:endParaRPr lang="en-US" sz="3600" dirty="0" smtClean="0"/>
          </a:p>
          <a:p>
            <a:pPr marL="342900" indent="-342900" algn="l">
              <a:buFont typeface="Arial" panose="020B0604020202020204" pitchFamily="34" charset="0"/>
              <a:buChar char="•"/>
            </a:pPr>
            <a:r>
              <a:rPr lang="en-US" sz="3600" dirty="0" smtClean="0"/>
              <a:t>Foundation</a:t>
            </a:r>
            <a:endParaRPr lang="en-US" sz="3600" dirty="0"/>
          </a:p>
        </p:txBody>
      </p:sp>
    </p:spTree>
    <p:extLst>
      <p:ext uri="{BB962C8B-B14F-4D97-AF65-F5344CB8AC3E}">
        <p14:creationId xmlns:p14="http://schemas.microsoft.com/office/powerpoint/2010/main" val="2681727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Power and power coefficient</a:t>
            </a:r>
            <a:endParaRPr lang="en-US" b="1" dirty="0"/>
          </a:p>
        </p:txBody>
      </p:sp>
      <p:sp>
        <p:nvSpPr>
          <p:cNvPr id="3" name="Content Placeholder 2"/>
          <p:cNvSpPr>
            <a:spLocks noGrp="1"/>
          </p:cNvSpPr>
          <p:nvPr>
            <p:ph idx="1"/>
          </p:nvPr>
        </p:nvSpPr>
        <p:spPr/>
        <p:txBody>
          <a:bodyPr/>
          <a:lstStyle/>
          <a:p>
            <a:r>
              <a:rPr lang="en-US" dirty="0" smtClean="0"/>
              <a:t>The power available from wind for a vertical axis wind turbine can be found from the following formula: </a:t>
            </a:r>
            <a:br>
              <a:rPr lang="en-US" dirty="0" smtClean="0"/>
            </a:br>
            <a:r>
              <a:rPr lang="en-US" dirty="0" smtClean="0"/>
              <a:t/>
            </a:r>
            <a:br>
              <a:rPr lang="en-US" dirty="0" smtClean="0"/>
            </a:br>
            <a:r>
              <a:rPr lang="en-US" dirty="0" smtClean="0"/>
              <a:t>P</a:t>
            </a:r>
            <a:r>
              <a:rPr lang="en-US" baseline="-25000" dirty="0" smtClean="0"/>
              <a:t>w</a:t>
            </a:r>
            <a:r>
              <a:rPr lang="en-US" dirty="0" smtClean="0"/>
              <a:t> = ½ S ρ V</a:t>
            </a:r>
            <a:r>
              <a:rPr lang="en-US" baseline="-25000" dirty="0" smtClean="0"/>
              <a:t>o</a:t>
            </a:r>
            <a:r>
              <a:rPr lang="en-US" baseline="30000" dirty="0" smtClean="0"/>
              <a:t>3</a:t>
            </a:r>
            <a:r>
              <a:rPr lang="en-US" dirty="0" smtClean="0"/>
              <a:t>     where:</a:t>
            </a:r>
            <a:br>
              <a:rPr lang="en-US" dirty="0" smtClean="0"/>
            </a:br>
            <a:r>
              <a:rPr lang="en-US" dirty="0" smtClean="0"/>
              <a:t/>
            </a:r>
            <a:br>
              <a:rPr lang="en-US" dirty="0" smtClean="0"/>
            </a:br>
            <a:r>
              <a:rPr lang="en-US" dirty="0" smtClean="0"/>
              <a:t>Vo is the velocity of the wind [m/s] </a:t>
            </a:r>
            <a:br>
              <a:rPr lang="en-US" dirty="0" smtClean="0"/>
            </a:br>
            <a:r>
              <a:rPr lang="en-US" dirty="0" smtClean="0"/>
              <a:t>ρ is the air density [kg/m3 ], the reference density used its standard sea level value (1.225 kg/m^3 at 15ºC), </a:t>
            </a:r>
            <a:br>
              <a:rPr lang="en-US" dirty="0" smtClean="0"/>
            </a:br>
            <a:r>
              <a:rPr lang="en-US" dirty="0" smtClean="0"/>
              <a:t>for other values from the source (Aerospaceweb.org, 2005). </a:t>
            </a:r>
            <a:br>
              <a:rPr lang="en-US" dirty="0" smtClean="0"/>
            </a:br>
            <a:r>
              <a:rPr lang="en-US" dirty="0" smtClean="0"/>
              <a:t> </a:t>
            </a:r>
            <a:endParaRPr lang="en-US" dirty="0"/>
          </a:p>
        </p:txBody>
      </p:sp>
    </p:spTree>
    <p:extLst>
      <p:ext uri="{BB962C8B-B14F-4D97-AF65-F5344CB8AC3E}">
        <p14:creationId xmlns:p14="http://schemas.microsoft.com/office/powerpoint/2010/main" val="49366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365125"/>
                <a:ext cx="10515600" cy="5811838"/>
              </a:xfrm>
            </p:spPr>
            <p:txBody>
              <a:bodyPr>
                <a:normAutofit/>
              </a:bodyPr>
              <a:lstStyle/>
              <a:p>
                <a:r>
                  <a:rPr lang="en-US" dirty="0" smtClean="0"/>
                  <a:t>The power the turbine takes from wind is calculated using the power coefficient: </a:t>
                </a:r>
              </a:p>
              <a:p>
                <a:pPr marL="0" indent="0" algn="ctr">
                  <a:buNone/>
                </a:pPr>
                <a:r>
                  <a:rPr lang="en-US" dirty="0"/>
                  <a:t> </a:t>
                </a:r>
                <a:r>
                  <a:rPr lang="en-US" dirty="0" err="1" smtClean="0"/>
                  <a:t>C</a:t>
                </a:r>
                <a:r>
                  <a:rPr lang="en-US" baseline="-25000" dirty="0" err="1" smtClean="0"/>
                  <a:t>p</a:t>
                </a:r>
                <a:r>
                  <a:rPr lang="en-US" dirty="0" smtClean="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𝐶𝑎𝑝𝑡𝑢𝑟𝑒𝑑</m:t>
                        </m:r>
                        <m:r>
                          <a:rPr lang="en-US" b="0" i="1" smtClean="0">
                            <a:latin typeface="Cambria Math" panose="02040503050406030204" pitchFamily="18" charset="0"/>
                          </a:rPr>
                          <m:t> </m:t>
                        </m:r>
                        <m:r>
                          <a:rPr lang="en-US" b="0" i="1" smtClean="0">
                            <a:latin typeface="Cambria Math" panose="02040503050406030204" pitchFamily="18" charset="0"/>
                          </a:rPr>
                          <m:t>𝑚𝑒𝑐h𝑎𝑛𝑖𝑐𝑎𝑙</m:t>
                        </m:r>
                        <m:r>
                          <a:rPr lang="en-US" b="0" i="1" smtClean="0">
                            <a:latin typeface="Cambria Math" panose="02040503050406030204" pitchFamily="18" charset="0"/>
                          </a:rPr>
                          <m:t> </m:t>
                        </m:r>
                        <m:r>
                          <a:rPr lang="en-US" b="0" i="1" smtClean="0">
                            <a:latin typeface="Cambria Math" panose="02040503050406030204" pitchFamily="18" charset="0"/>
                          </a:rPr>
                          <m:t>𝑝𝑜𝑤𝑒𝑟</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𝑏𝑙𝑎𝑑𝑒𝑠</m:t>
                        </m:r>
                      </m:num>
                      <m:den>
                        <m:r>
                          <a:rPr lang="en-US" b="0" i="1" smtClean="0">
                            <a:latin typeface="Cambria Math" panose="02040503050406030204" pitchFamily="18" charset="0"/>
                          </a:rPr>
                          <m:t>𝐴𝑣𝑎𝑖𝑙𝑎𝑏𝑙𝑒</m:t>
                        </m:r>
                        <m:r>
                          <a:rPr lang="en-US" b="0" i="1" smtClean="0">
                            <a:latin typeface="Cambria Math" panose="02040503050406030204" pitchFamily="18" charset="0"/>
                          </a:rPr>
                          <m:t> </m:t>
                        </m:r>
                        <m:r>
                          <a:rPr lang="en-US" b="0" i="1" smtClean="0">
                            <a:latin typeface="Cambria Math" panose="02040503050406030204" pitchFamily="18" charset="0"/>
                          </a:rPr>
                          <m:t>𝑤𝑖𝑛𝑑</m:t>
                        </m:r>
                        <m:r>
                          <a:rPr lang="en-US" b="0" i="1" smtClean="0">
                            <a:latin typeface="Cambria Math" panose="02040503050406030204" pitchFamily="18" charset="0"/>
                          </a:rPr>
                          <m:t> </m:t>
                        </m:r>
                        <m:r>
                          <a:rPr lang="en-US" b="0" i="1" smtClean="0">
                            <a:latin typeface="Cambria Math" panose="02040503050406030204" pitchFamily="18" charset="0"/>
                          </a:rPr>
                          <m:t>𝑝𝑜𝑤𝑒𝑟</m:t>
                        </m:r>
                      </m:den>
                    </m:f>
                  </m:oMath>
                </a14:m>
                <a:endParaRPr lang="en-US" dirty="0" smtClean="0"/>
              </a:p>
              <a:p>
                <a:pPr marL="0" indent="0" algn="ctr">
                  <a:buNone/>
                </a:pPr>
                <a:r>
                  <a:rPr lang="en-US" dirty="0" smtClean="0"/>
                  <a:t>This power coefficient only considers the mechanical energy converted directly from wind energy; it does not consider the mechanical-into-electrical energy conversion</a:t>
                </a:r>
              </a:p>
              <a:p>
                <a:pPr marL="0" indent="0">
                  <a:buNone/>
                </a:pPr>
                <a:r>
                  <a:rPr lang="en-US" dirty="0" smtClean="0"/>
                  <a:t>The value of maximum power coefficient ranges usually between 0.15 and 0.22. </a:t>
                </a:r>
              </a:p>
              <a:p>
                <a:pPr marL="0" indent="0" algn="ctr">
                  <a:buNone/>
                </a:pPr>
                <a:endParaRPr lang="en-US" dirty="0" smtClean="0"/>
              </a:p>
              <a:p>
                <a:pPr marL="0" indent="0">
                  <a:buNone/>
                </a:pPr>
                <a:r>
                  <a:rPr lang="en-US" b="1" dirty="0" smtClean="0"/>
                  <a:t>theoretical limit in the efficiency, </a:t>
                </a:r>
                <a:r>
                  <a:rPr lang="en-US" b="1" dirty="0" err="1" smtClean="0"/>
                  <a:t>Lanchester</a:t>
                </a:r>
                <a:r>
                  <a:rPr lang="en-US" b="1" dirty="0" smtClean="0"/>
                  <a:t>-Betz limit:</a:t>
                </a:r>
              </a:p>
              <a:p>
                <a:pPr marL="0" indent="0">
                  <a:buNone/>
                </a:pPr>
                <a:r>
                  <a:rPr lang="en-US" dirty="0" smtClean="0"/>
                  <a:t>For HAWT, the limit is 19/27 (59.3%)</a:t>
                </a:r>
                <a:br>
                  <a:rPr lang="en-US" dirty="0" smtClean="0"/>
                </a:br>
                <a:r>
                  <a:rPr lang="en-US" dirty="0" smtClean="0"/>
                  <a:t>For VAWT, the limit is 16/25 (64%)</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365125"/>
                <a:ext cx="10515600" cy="5811838"/>
              </a:xfrm>
              <a:blipFill>
                <a:blip r:embed="rId2"/>
                <a:stretch>
                  <a:fillRect l="-1217" t="-1784" r="-1391" b="-735"/>
                </a:stretch>
              </a:blipFill>
            </p:spPr>
            <p:txBody>
              <a:bodyPr/>
              <a:lstStyle/>
              <a:p>
                <a:r>
                  <a:rPr lang="en-US">
                    <a:noFill/>
                  </a:rPr>
                  <a:t> </a:t>
                </a:r>
              </a:p>
            </p:txBody>
          </p:sp>
        </mc:Fallback>
      </mc:AlternateContent>
    </p:spTree>
    <p:extLst>
      <p:ext uri="{BB962C8B-B14F-4D97-AF65-F5344CB8AC3E}">
        <p14:creationId xmlns:p14="http://schemas.microsoft.com/office/powerpoint/2010/main" val="303712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Tip Speed Ratio </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800258"/>
              </a:xfrm>
            </p:spPr>
            <p:txBody>
              <a:bodyPr/>
              <a:lstStyle/>
              <a:p>
                <a:r>
                  <a:rPr lang="en-US" dirty="0" smtClean="0"/>
                  <a:t>It is the ratio between the tangential speed at blade tip and the actual wind speed. </a:t>
                </a:r>
              </a:p>
              <a:p>
                <a:pPr marL="0" indent="0" algn="ctr">
                  <a:buNone/>
                </a:pPr>
                <a:r>
                  <a:rPr lang="en-US" dirty="0" smtClean="0"/>
                  <a:t>TSR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𝑇𝑎𝑛𝑔𝑒𝑛𝑡𝑖𝑎𝑙</m:t>
                        </m:r>
                        <m:r>
                          <a:rPr lang="en-US" b="0" i="1" smtClean="0">
                            <a:latin typeface="Cambria Math" panose="02040503050406030204" pitchFamily="18" charset="0"/>
                          </a:rPr>
                          <m:t> </m:t>
                        </m:r>
                        <m:r>
                          <a:rPr lang="en-US" b="0" i="1" smtClean="0">
                            <a:latin typeface="Cambria Math" panose="02040503050406030204" pitchFamily="18" charset="0"/>
                          </a:rPr>
                          <m:t>𝑆𝑝𝑒𝑒𝑑</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𝑏𝑙𝑎𝑑𝑒</m:t>
                        </m:r>
                        <m:r>
                          <a:rPr lang="en-US" b="0" i="1" smtClean="0">
                            <a:latin typeface="Cambria Math" panose="02040503050406030204" pitchFamily="18" charset="0"/>
                          </a:rPr>
                          <m:t> </m:t>
                        </m:r>
                        <m:r>
                          <a:rPr lang="en-US" b="0" i="1" smtClean="0">
                            <a:latin typeface="Cambria Math" panose="02040503050406030204" pitchFamily="18" charset="0"/>
                          </a:rPr>
                          <m:t>𝑡𝑖𝑝</m:t>
                        </m:r>
                      </m:num>
                      <m:den>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𝑤𝑖𝑛𝑑</m:t>
                        </m:r>
                        <m:r>
                          <a:rPr lang="en-US" b="0" i="1" smtClean="0">
                            <a:latin typeface="Cambria Math" panose="02040503050406030204" pitchFamily="18" charset="0"/>
                          </a:rPr>
                          <m:t> </m:t>
                        </m:r>
                        <m:r>
                          <a:rPr lang="en-US" b="0" i="1" smtClean="0">
                            <a:latin typeface="Cambria Math" panose="02040503050406030204" pitchFamily="18" charset="0"/>
                          </a:rPr>
                          <m:t>𝑠𝑝𝑒𝑒𝑑</m:t>
                        </m:r>
                      </m:den>
                    </m:f>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𝑤</m:t>
                        </m:r>
                      </m:num>
                      <m:den>
                        <m:r>
                          <m:rPr>
                            <m:nor/>
                          </m:rPr>
                          <a:rPr lang="en-US" dirty="0" smtClean="0"/>
                          <m:t>V</m:t>
                        </m:r>
                        <m:r>
                          <m:rPr>
                            <m:nor/>
                          </m:rPr>
                          <a:rPr lang="en-US" baseline="-25000" dirty="0" smtClean="0"/>
                          <m:t>o</m:t>
                        </m:r>
                      </m:den>
                    </m:f>
                  </m:oMath>
                </a14:m>
                <a:endParaRPr lang="en-US" dirty="0" smtClean="0"/>
              </a:p>
              <a:p>
                <a:pPr marL="0" indent="0">
                  <a:buNone/>
                </a:pPr>
                <a:r>
                  <a:rPr lang="en-US" dirty="0" smtClean="0"/>
                  <a:t>Where: </a:t>
                </a:r>
                <a:br>
                  <a:rPr lang="en-US" dirty="0" smtClean="0"/>
                </a:br>
                <a:r>
                  <a:rPr lang="en-US" dirty="0" smtClean="0"/>
                  <a:t>ω is the angular speed [rad/s]</a:t>
                </a:r>
                <a:br>
                  <a:rPr lang="en-US" dirty="0" smtClean="0"/>
                </a:br>
                <a:r>
                  <a:rPr lang="en-US" dirty="0" smtClean="0"/>
                  <a:t>R the rotor radius [m] </a:t>
                </a:r>
                <a:r>
                  <a:rPr lang="en-US" dirty="0"/>
                  <a:t/>
                </a:r>
                <a:br>
                  <a:rPr lang="en-US" dirty="0"/>
                </a:br>
                <a:r>
                  <a:rPr lang="en-US" dirty="0" smtClean="0"/>
                  <a:t>V</a:t>
                </a:r>
                <a:r>
                  <a:rPr lang="en-US" baseline="-25000" dirty="0" smtClean="0"/>
                  <a:t>o</a:t>
                </a:r>
                <a:r>
                  <a:rPr lang="en-US" dirty="0" smtClean="0"/>
                  <a:t> the ambient wind speed [m/s]</a:t>
                </a:r>
              </a:p>
              <a:p>
                <a:pPr marL="0" indent="0">
                  <a:buNone/>
                </a:pPr>
                <a:endParaRPr lang="en-US" dirty="0" smtClean="0"/>
              </a:p>
              <a:p>
                <a:r>
                  <a:rPr lang="en-US" dirty="0" smtClean="0"/>
                  <a:t>Each rotor design has an optimal tip speed ratio at which the maximum power extraction is achieved.</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800258"/>
              </a:xfrm>
              <a:blipFill>
                <a:blip r:embed="rId2"/>
                <a:stretch>
                  <a:fillRect l="-1217" t="-2030" r="-1739" b="-635"/>
                </a:stretch>
              </a:blipFill>
            </p:spPr>
            <p:txBody>
              <a:bodyPr/>
              <a:lstStyle/>
              <a:p>
                <a:r>
                  <a:rPr lang="en-US">
                    <a:noFill/>
                  </a:rPr>
                  <a:t> </a:t>
                </a:r>
              </a:p>
            </p:txBody>
          </p:sp>
        </mc:Fallback>
      </mc:AlternateContent>
    </p:spTree>
    <p:extLst>
      <p:ext uri="{BB962C8B-B14F-4D97-AF65-F5344CB8AC3E}">
        <p14:creationId xmlns:p14="http://schemas.microsoft.com/office/powerpoint/2010/main" val="93834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Blade chord </a:t>
            </a:r>
            <a:endParaRPr lang="en-US" b="1" dirty="0"/>
          </a:p>
        </p:txBody>
      </p:sp>
      <p:sp>
        <p:nvSpPr>
          <p:cNvPr id="3" name="Content Placeholder 2"/>
          <p:cNvSpPr>
            <a:spLocks noGrp="1"/>
          </p:cNvSpPr>
          <p:nvPr>
            <p:ph idx="1"/>
          </p:nvPr>
        </p:nvSpPr>
        <p:spPr/>
        <p:txBody>
          <a:bodyPr/>
          <a:lstStyle/>
          <a:p>
            <a:r>
              <a:rPr lang="en-US" dirty="0" smtClean="0"/>
              <a:t>The chord is the length between leading edge and trailing edge of the blade profile. The blade thickness and shape is determined by the airfoil used, in this case it will be a NACA airfoil, where the blade curvature and maximum thickness are defined as percentage of the chord.</a:t>
            </a:r>
            <a:endParaRPr lang="en-US" dirty="0"/>
          </a:p>
        </p:txBody>
      </p:sp>
    </p:spTree>
    <p:extLst>
      <p:ext uri="{BB962C8B-B14F-4D97-AF65-F5344CB8AC3E}">
        <p14:creationId xmlns:p14="http://schemas.microsoft.com/office/powerpoint/2010/main" val="2395520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Number of blades</a:t>
            </a:r>
            <a:endParaRPr lang="en-US" b="1" dirty="0"/>
          </a:p>
        </p:txBody>
      </p:sp>
      <p:sp>
        <p:nvSpPr>
          <p:cNvPr id="7" name="Content Placeholder 6"/>
          <p:cNvSpPr>
            <a:spLocks noGrp="1"/>
          </p:cNvSpPr>
          <p:nvPr>
            <p:ph idx="1"/>
          </p:nvPr>
        </p:nvSpPr>
        <p:spPr>
          <a:xfrm>
            <a:off x="838201" y="1825625"/>
            <a:ext cx="4394982" cy="4351338"/>
          </a:xfrm>
        </p:spPr>
        <p:txBody>
          <a:bodyPr/>
          <a:lstStyle/>
          <a:p>
            <a:r>
              <a:rPr lang="en-US" dirty="0" smtClean="0"/>
              <a:t>three blades are more efficient than four for the same rotational speed; the final decision will be made considering the acceleration behavior, which will provide a better view of the self-starting characteristics.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620" y="563672"/>
            <a:ext cx="6581380" cy="5416697"/>
          </a:xfrm>
          <a:prstGeom prst="rect">
            <a:avLst/>
          </a:prstGeom>
        </p:spPr>
      </p:pic>
    </p:spTree>
    <p:extLst>
      <p:ext uri="{BB962C8B-B14F-4D97-AF65-F5344CB8AC3E}">
        <p14:creationId xmlns:p14="http://schemas.microsoft.com/office/powerpoint/2010/main" val="131143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280160"/>
          </a:xfrm>
        </p:spPr>
        <p:txBody>
          <a:bodyPr/>
          <a:lstStyle/>
          <a:p>
            <a:r>
              <a:rPr lang="en-US" b="1" dirty="0" smtClean="0"/>
              <a:t>Solidity</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125416"/>
                <a:ext cx="10515600" cy="5247250"/>
              </a:xfrm>
            </p:spPr>
            <p:txBody>
              <a:bodyPr>
                <a:normAutofit fontScale="92500" lnSpcReduction="20000"/>
              </a:bodyPr>
              <a:lstStyle/>
              <a:p>
                <a:r>
                  <a:rPr lang="en-US" dirty="0" smtClean="0"/>
                  <a:t>The solidity σ is defined as the ratio between the total blade area and the projected turbine area. It is an important non-dimensional parameter which affects self-starting capabilities and for straight bladed VAWTs is calculated with      </a:t>
                </a:r>
              </a:p>
              <a:p>
                <a:pPr marL="0" indent="0" algn="ctr">
                  <a:buNone/>
                </a:pPr>
                <a:r>
                  <a:rPr lang="en-US" dirty="0" smtClean="0"/>
                  <a:t> σ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𝑐</m:t>
                        </m:r>
                      </m:num>
                      <m:den>
                        <m:r>
                          <m:rPr>
                            <m:nor/>
                          </m:rPr>
                          <a:rPr lang="en-US" b="0" i="0" smtClean="0">
                            <a:latin typeface="Cambria Math" panose="02040503050406030204" pitchFamily="18" charset="0"/>
                          </a:rPr>
                          <m:t>R</m:t>
                        </m:r>
                      </m:den>
                    </m:f>
                  </m:oMath>
                </a14:m>
                <a:r>
                  <a:rPr lang="en-US" dirty="0" smtClean="0"/>
                  <a:t> </a:t>
                </a:r>
              </a:p>
              <a:p>
                <a:pPr marL="0" indent="0">
                  <a:buNone/>
                </a:pPr>
                <a:r>
                  <a:rPr lang="en-US" dirty="0" smtClean="0"/>
                  <a:t>where </a:t>
                </a:r>
              </a:p>
              <a:p>
                <a:pPr marL="0" indent="0">
                  <a:buNone/>
                </a:pPr>
                <a:r>
                  <a:rPr lang="en-US" dirty="0" smtClean="0"/>
                  <a:t>N is the number of blades </a:t>
                </a:r>
                <a:br>
                  <a:rPr lang="en-US" dirty="0" smtClean="0"/>
                </a:br>
                <a:r>
                  <a:rPr lang="en-US" dirty="0" smtClean="0"/>
                  <a:t>c is the blade chord </a:t>
                </a:r>
                <a:br>
                  <a:rPr lang="en-US" dirty="0" smtClean="0"/>
                </a:br>
                <a:r>
                  <a:rPr lang="en-US" dirty="0" smtClean="0"/>
                  <a:t>R is the Rotor radius</a:t>
                </a:r>
                <a:endParaRPr lang="en-US" dirty="0"/>
              </a:p>
              <a:p>
                <a:pPr marL="0" indent="0">
                  <a:buNone/>
                </a:pPr>
                <a:endParaRPr lang="en-US" dirty="0" smtClean="0"/>
              </a:p>
              <a:p>
                <a:r>
                  <a:rPr lang="en-US" dirty="0" smtClean="0"/>
                  <a:t>This formula is not applicable for HAWT as they have different shape of swept area. </a:t>
                </a:r>
              </a:p>
              <a:p>
                <a:r>
                  <a:rPr lang="en-US" dirty="0" smtClean="0"/>
                  <a:t>Solidity determines when the assumptions of the momentum models are applicable, and only when using high σ ≥ 0.4 a self starting turbine is achieved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125416"/>
                <a:ext cx="10515600" cy="5247250"/>
              </a:xfrm>
              <a:blipFill>
                <a:blip r:embed="rId2"/>
                <a:stretch>
                  <a:fillRect l="-1043" t="-3023" b="-1163"/>
                </a:stretch>
              </a:blipFill>
            </p:spPr>
            <p:txBody>
              <a:bodyPr/>
              <a:lstStyle/>
              <a:p>
                <a:r>
                  <a:rPr lang="en-US">
                    <a:noFill/>
                  </a:rPr>
                  <a:t> </a:t>
                </a:r>
              </a:p>
            </p:txBody>
          </p:sp>
        </mc:Fallback>
      </mc:AlternateContent>
    </p:spTree>
    <p:extLst>
      <p:ext uri="{BB962C8B-B14F-4D97-AF65-F5344CB8AC3E}">
        <p14:creationId xmlns:p14="http://schemas.microsoft.com/office/powerpoint/2010/main" val="1740326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Initial angle of attack</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The initial angle of attack for our design will be set at 0 degrees as the advantages of a different angle of attack are, according to this model, only evident at higher tip speed ratios than the intended for the model.</a:t>
                </a:r>
              </a:p>
              <a:p>
                <a:endParaRPr lang="en-US" dirty="0"/>
              </a:p>
              <a:p>
                <a:r>
                  <a:rPr lang="el-GR" dirty="0" smtClean="0"/>
                  <a:t>α</a:t>
                </a:r>
                <a:r>
                  <a:rPr lang="en-US" dirty="0" smtClean="0"/>
                  <a:t> = </a:t>
                </a:r>
                <a14:m>
                  <m:oMath xmlns:m="http://schemas.openxmlformats.org/officeDocument/2006/math">
                    <m:f>
                      <m:fPr>
                        <m:ctrlPr>
                          <a:rPr lang="en-US" i="1" smtClean="0">
                            <a:latin typeface="Cambria Math" panose="02040503050406030204" pitchFamily="18" charset="0"/>
                          </a:rPr>
                        </m:ctrlPr>
                      </m:fPr>
                      <m:num>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 </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sSub>
                                  <m:sSubPr>
                                    <m:ctrlPr>
                                      <a:rPr lang="en-US" b="0" i="1" smtClean="0">
                                        <a:latin typeface="Cambria Math" panose="02040503050406030204" pitchFamily="18" charset="0"/>
                                        <a:ea typeface="Cambria Math" panose="02040503050406030204" pitchFamily="18" charset="0"/>
                                      </a:rPr>
                                    </m:ctrlPr>
                                  </m:sSubPr>
                                  <m:e>
                                    <m:r>
                                      <m:rPr>
                                        <m:nor/>
                                      </m:rPr>
                                      <a:rPr lang="el-GR" dirty="0" smtClean="0"/>
                                      <m:t>α</m:t>
                                    </m:r>
                                  </m:e>
                                  <m:sub>
                                    <m:r>
                                      <a:rPr lang="en-US" b="0" i="1" smtClean="0">
                                        <a:latin typeface="Cambria Math" panose="02040503050406030204" pitchFamily="18" charset="0"/>
                                        <a:ea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 −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 − </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sSub>
                                      <m:sSubPr>
                                        <m:ctrlPr>
                                          <a:rPr lang="en-US" b="0" i="1" smtClean="0">
                                            <a:latin typeface="Cambria Math" panose="02040503050406030204" pitchFamily="18" charset="0"/>
                                            <a:ea typeface="Cambria Math" panose="02040503050406030204" pitchFamily="18" charset="0"/>
                                          </a:rPr>
                                        </m:ctrlPr>
                                      </m:sSubPr>
                                      <m:e>
                                        <m:r>
                                          <m:rPr>
                                            <m:nor/>
                                          </m:rPr>
                                          <a:rPr lang="el-GR" dirty="0" smtClean="0"/>
                                          <m:t>α</m:t>
                                        </m:r>
                                      </m:e>
                                      <m:sub>
                                        <m:r>
                                          <a:rPr lang="en-US" b="0" i="1" smtClean="0">
                                            <a:latin typeface="Cambria Math" panose="02040503050406030204" pitchFamily="18" charset="0"/>
                                            <a:ea typeface="Cambria Math" panose="02040503050406030204" pitchFamily="18" charset="0"/>
                                          </a:rPr>
                                          <m:t>𝑜</m:t>
                                        </m:r>
                                      </m:sub>
                                    </m:sSub>
                                  </m:e>
                                </m:func>
                              </m:e>
                            </m:func>
                          </m:e>
                        </m:func>
                      </m:num>
                      <m:den>
                        <m:rad>
                          <m:radPr>
                            <m:degHide m:val="on"/>
                            <m:ctrlPr>
                              <a:rPr lang="en-US"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𝑇𝑆𝑅</m:t>
                                </m:r>
                                <m:r>
                                  <a:rPr lang="en-US" b="0" i="1" smtClean="0">
                                    <a:latin typeface="Cambria Math" panose="02040503050406030204" pitchFamily="18" charset="0"/>
                                  </a:rPr>
                                  <m:t> − </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1" smtClean="0">
                                        <a:latin typeface="Cambria Math" panose="02040503050406030204" pitchFamily="18" charset="0"/>
                                      </a:rPr>
                                      <m:t>2</m:t>
                                    </m:r>
                                  </m:sup>
                                </m:sSup>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m:t>
                            </m:r>
                          </m:e>
                        </m:rad>
                      </m:den>
                    </m:f>
                  </m:oMath>
                </a14:m>
                <a:r>
                  <a:rPr lang="en-US" dirty="0" smtClean="0"/>
                  <a:t/>
                </a:r>
                <a:br>
                  <a:rPr lang="en-US" dirty="0" smtClean="0"/>
                </a:br>
                <a:r>
                  <a:rPr lang="en-US" dirty="0" smtClean="0"/>
                  <a:t/>
                </a:r>
                <a:br>
                  <a:rPr lang="en-US" dirty="0" smtClean="0"/>
                </a:br>
                <a:r>
                  <a:rPr lang="en-US" dirty="0" smtClean="0"/>
                  <a:t>where α is the angle of attack which is defined as the angle between the blade chord and the resultant air velocity vector.</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391"/>
                </a:stretch>
              </a:blipFill>
            </p:spPr>
            <p:txBody>
              <a:bodyPr/>
              <a:lstStyle/>
              <a:p>
                <a:r>
                  <a:rPr lang="en-US">
                    <a:noFill/>
                  </a:rPr>
                  <a:t> </a:t>
                </a:r>
              </a:p>
            </p:txBody>
          </p:sp>
        </mc:Fallback>
      </mc:AlternateContent>
    </p:spTree>
    <p:extLst>
      <p:ext uri="{BB962C8B-B14F-4D97-AF65-F5344CB8AC3E}">
        <p14:creationId xmlns:p14="http://schemas.microsoft.com/office/powerpoint/2010/main" val="296466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 order to speed up the optimization process, some of the parameters have to be fixed for our purposes. The fixed parameters will be the design </a:t>
            </a:r>
            <a:r>
              <a:rPr lang="en-US" dirty="0" smtClean="0">
                <a:solidFill>
                  <a:srgbClr val="FF0000"/>
                </a:solidFill>
              </a:rPr>
              <a:t>airspeed</a:t>
            </a:r>
            <a:r>
              <a:rPr lang="en-US" dirty="0" smtClean="0"/>
              <a:t> and the </a:t>
            </a:r>
            <a:r>
              <a:rPr lang="en-US" dirty="0" smtClean="0">
                <a:solidFill>
                  <a:srgbClr val="FF0000"/>
                </a:solidFill>
              </a:rPr>
              <a:t>blade swept area</a:t>
            </a:r>
            <a:r>
              <a:rPr lang="en-US" dirty="0" smtClean="0"/>
              <a:t>. </a:t>
            </a:r>
          </a:p>
          <a:p>
            <a:r>
              <a:rPr lang="en-US" dirty="0" smtClean="0"/>
              <a:t>Since Power Coefficient </a:t>
            </a:r>
            <a:r>
              <a:rPr lang="en-US" dirty="0" err="1" smtClean="0"/>
              <a:t>C</a:t>
            </a:r>
            <a:r>
              <a:rPr lang="en-US" baseline="-25000" dirty="0" err="1" smtClean="0"/>
              <a:t>p</a:t>
            </a:r>
            <a:r>
              <a:rPr lang="en-US" baseline="-25000" dirty="0" smtClean="0"/>
              <a:t> </a:t>
            </a:r>
            <a:r>
              <a:rPr lang="en-US" dirty="0" smtClean="0"/>
              <a:t>is between 0.15 and 0.2, so Swept area is between 4 and 5.2 </a:t>
            </a:r>
            <a:r>
              <a:rPr lang="en-US" dirty="0" smtClean="0"/>
              <a:t>m</a:t>
            </a:r>
            <a:r>
              <a:rPr lang="en-US" baseline="30000" dirty="0" smtClean="0"/>
              <a:t>2 </a:t>
            </a:r>
            <a:r>
              <a:rPr lang="en-US" dirty="0" smtClean="0"/>
              <a:t>to get 100 W at 6 m/s.</a:t>
            </a:r>
            <a:endParaRPr lang="en-US" dirty="0" smtClean="0"/>
          </a:p>
          <a:p>
            <a:r>
              <a:rPr lang="en-US" dirty="0" smtClean="0"/>
              <a:t>Swept area selected is 4 m</a:t>
            </a:r>
            <a:r>
              <a:rPr lang="en-US" baseline="30000" dirty="0" smtClean="0"/>
              <a:t>2</a:t>
            </a:r>
          </a:p>
          <a:p>
            <a:r>
              <a:rPr lang="en-US" dirty="0" smtClean="0"/>
              <a:t>Design air speed is kept at 6 m/s, as the purpose is to take profit of average wind speed rather than higher speeds.</a:t>
            </a:r>
          </a:p>
        </p:txBody>
      </p:sp>
    </p:spTree>
    <p:extLst>
      <p:ext uri="{BB962C8B-B14F-4D97-AF65-F5344CB8AC3E}">
        <p14:creationId xmlns:p14="http://schemas.microsoft.com/office/powerpoint/2010/main" val="383666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starting parameters and conditions in which the wind turbine has been tested are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268935"/>
              </p:ext>
            </p:extLst>
          </p:nvPr>
        </p:nvGraphicFramePr>
        <p:xfrm>
          <a:off x="838200" y="1825621"/>
          <a:ext cx="10515600" cy="3773320"/>
        </p:xfrm>
        <a:graphic>
          <a:graphicData uri="http://schemas.openxmlformats.org/drawingml/2006/table">
            <a:tbl>
              <a:tblPr firstRow="1" bandRow="1">
                <a:tableStyleId>{9D7B26C5-4107-4FEC-AEDC-1716B250A1EF}</a:tableStyleId>
              </a:tblPr>
              <a:tblGrid>
                <a:gridCol w="3505200">
                  <a:extLst>
                    <a:ext uri="{9D8B030D-6E8A-4147-A177-3AD203B41FA5}">
                      <a16:colId xmlns:a16="http://schemas.microsoft.com/office/drawing/2014/main" val="197998382"/>
                    </a:ext>
                  </a:extLst>
                </a:gridCol>
                <a:gridCol w="3505200">
                  <a:extLst>
                    <a:ext uri="{9D8B030D-6E8A-4147-A177-3AD203B41FA5}">
                      <a16:colId xmlns:a16="http://schemas.microsoft.com/office/drawing/2014/main" val="1600966885"/>
                    </a:ext>
                  </a:extLst>
                </a:gridCol>
                <a:gridCol w="3505200">
                  <a:extLst>
                    <a:ext uri="{9D8B030D-6E8A-4147-A177-3AD203B41FA5}">
                      <a16:colId xmlns:a16="http://schemas.microsoft.com/office/drawing/2014/main" val="3432451461"/>
                    </a:ext>
                  </a:extLst>
                </a:gridCol>
              </a:tblGrid>
              <a:tr h="471665">
                <a:tc>
                  <a:txBody>
                    <a:bodyPr/>
                    <a:lstStyle/>
                    <a:p>
                      <a:pPr algn="ctr"/>
                      <a:r>
                        <a:rPr lang="en-US" dirty="0" smtClean="0"/>
                        <a:t>Symbols</a:t>
                      </a:r>
                      <a:endParaRPr lang="en-US" dirty="0"/>
                    </a:p>
                  </a:txBody>
                  <a:tcPr/>
                </a:tc>
                <a:tc>
                  <a:txBody>
                    <a:bodyPr/>
                    <a:lstStyle/>
                    <a:p>
                      <a:pPr algn="ctr"/>
                      <a:r>
                        <a:rPr lang="en-US" dirty="0" smtClean="0"/>
                        <a:t>Parameter</a:t>
                      </a:r>
                      <a:endParaRPr lang="en-US" dirty="0"/>
                    </a:p>
                  </a:txBody>
                  <a:tcPr/>
                </a:tc>
                <a:tc>
                  <a:txBody>
                    <a:bodyPr/>
                    <a:lstStyle/>
                    <a:p>
                      <a:pPr algn="ctr"/>
                      <a:r>
                        <a:rPr lang="en-US" dirty="0" smtClean="0"/>
                        <a:t>Starting Value</a:t>
                      </a:r>
                      <a:endParaRPr lang="en-US" dirty="0"/>
                    </a:p>
                  </a:txBody>
                  <a:tcPr/>
                </a:tc>
                <a:extLst>
                  <a:ext uri="{0D108BD9-81ED-4DB2-BD59-A6C34878D82A}">
                    <a16:rowId xmlns:a16="http://schemas.microsoft.com/office/drawing/2014/main" val="3270682812"/>
                  </a:ext>
                </a:extLst>
              </a:tr>
              <a:tr h="471665">
                <a:tc>
                  <a:txBody>
                    <a:bodyPr/>
                    <a:lstStyle/>
                    <a:p>
                      <a:pPr algn="ctr"/>
                      <a:r>
                        <a:rPr lang="en-US" dirty="0" smtClean="0"/>
                        <a:t>V</a:t>
                      </a:r>
                      <a:r>
                        <a:rPr lang="en-US" baseline="-25000" dirty="0" smtClean="0"/>
                        <a:t>o</a:t>
                      </a:r>
                      <a:endParaRPr lang="en-US" dirty="0"/>
                    </a:p>
                  </a:txBody>
                  <a:tcPr/>
                </a:tc>
                <a:tc>
                  <a:txBody>
                    <a:bodyPr/>
                    <a:lstStyle/>
                    <a:p>
                      <a:pPr algn="ctr"/>
                      <a:r>
                        <a:rPr lang="en-US" dirty="0" smtClean="0"/>
                        <a:t>Air speed</a:t>
                      </a:r>
                    </a:p>
                  </a:txBody>
                  <a:tcPr/>
                </a:tc>
                <a:tc>
                  <a:txBody>
                    <a:bodyPr/>
                    <a:lstStyle/>
                    <a:p>
                      <a:pPr algn="ctr"/>
                      <a:r>
                        <a:rPr lang="en-US" dirty="0" smtClean="0"/>
                        <a:t>6 m/s</a:t>
                      </a:r>
                      <a:endParaRPr lang="en-US" dirty="0"/>
                    </a:p>
                  </a:txBody>
                  <a:tcPr/>
                </a:tc>
                <a:extLst>
                  <a:ext uri="{0D108BD9-81ED-4DB2-BD59-A6C34878D82A}">
                    <a16:rowId xmlns:a16="http://schemas.microsoft.com/office/drawing/2014/main" val="3098609674"/>
                  </a:ext>
                </a:extLst>
              </a:tr>
              <a:tr h="471665">
                <a:tc>
                  <a:txBody>
                    <a:bodyPr/>
                    <a:lstStyle/>
                    <a:p>
                      <a:pPr algn="ctr"/>
                      <a:r>
                        <a:rPr lang="en-US" dirty="0" smtClean="0"/>
                        <a:t>TSR</a:t>
                      </a:r>
                      <a:endParaRPr lang="en-US" dirty="0"/>
                    </a:p>
                  </a:txBody>
                  <a:tcPr/>
                </a:tc>
                <a:tc>
                  <a:txBody>
                    <a:bodyPr/>
                    <a:lstStyle/>
                    <a:p>
                      <a:pPr algn="ctr"/>
                      <a:r>
                        <a:rPr lang="en-US" dirty="0" smtClean="0"/>
                        <a:t>Tip speed Ratio</a:t>
                      </a:r>
                      <a:endParaRPr lang="en-US" dirty="0"/>
                    </a:p>
                  </a:txBody>
                  <a:tcPr/>
                </a:tc>
                <a:tc>
                  <a:txBody>
                    <a:bodyPr/>
                    <a:lstStyle/>
                    <a:p>
                      <a:pPr algn="ctr"/>
                      <a:r>
                        <a:rPr lang="en-US" dirty="0" smtClean="0"/>
                        <a:t>2</a:t>
                      </a:r>
                      <a:endParaRPr lang="en-US" dirty="0"/>
                    </a:p>
                  </a:txBody>
                  <a:tcPr/>
                </a:tc>
                <a:extLst>
                  <a:ext uri="{0D108BD9-81ED-4DB2-BD59-A6C34878D82A}">
                    <a16:rowId xmlns:a16="http://schemas.microsoft.com/office/drawing/2014/main" val="2249891550"/>
                  </a:ext>
                </a:extLst>
              </a:tr>
              <a:tr h="471665">
                <a:tc>
                  <a:txBody>
                    <a:bodyPr/>
                    <a:lstStyle/>
                    <a:p>
                      <a:pPr algn="ctr"/>
                      <a:r>
                        <a:rPr lang="en-US" dirty="0" smtClean="0"/>
                        <a:t>R</a:t>
                      </a:r>
                      <a:endParaRPr lang="en-US" dirty="0"/>
                    </a:p>
                  </a:txBody>
                  <a:tcPr/>
                </a:tc>
                <a:tc>
                  <a:txBody>
                    <a:bodyPr/>
                    <a:lstStyle/>
                    <a:p>
                      <a:pPr algn="ctr"/>
                      <a:r>
                        <a:rPr lang="en-US" dirty="0" smtClean="0"/>
                        <a:t>Rotor Radius</a:t>
                      </a:r>
                      <a:endParaRPr lang="en-US" dirty="0"/>
                    </a:p>
                  </a:txBody>
                  <a:tcPr/>
                </a:tc>
                <a:tc>
                  <a:txBody>
                    <a:bodyPr/>
                    <a:lstStyle/>
                    <a:p>
                      <a:pPr algn="ctr"/>
                      <a:r>
                        <a:rPr lang="en-US" dirty="0" smtClean="0"/>
                        <a:t>1 m</a:t>
                      </a:r>
                      <a:endParaRPr lang="en-US" dirty="0"/>
                    </a:p>
                  </a:txBody>
                  <a:tcPr/>
                </a:tc>
                <a:extLst>
                  <a:ext uri="{0D108BD9-81ED-4DB2-BD59-A6C34878D82A}">
                    <a16:rowId xmlns:a16="http://schemas.microsoft.com/office/drawing/2014/main" val="4294446002"/>
                  </a:ext>
                </a:extLst>
              </a:tr>
              <a:tr h="471665">
                <a:tc>
                  <a:txBody>
                    <a:bodyPr/>
                    <a:lstStyle/>
                    <a:p>
                      <a:pPr algn="ctr"/>
                      <a:r>
                        <a:rPr lang="en-US" dirty="0" smtClean="0"/>
                        <a:t>c</a:t>
                      </a:r>
                      <a:r>
                        <a:rPr lang="en-US" baseline="0" dirty="0" smtClean="0"/>
                        <a:t> </a:t>
                      </a:r>
                      <a:endParaRPr lang="en-US" dirty="0"/>
                    </a:p>
                  </a:txBody>
                  <a:tcPr/>
                </a:tc>
                <a:tc>
                  <a:txBody>
                    <a:bodyPr/>
                    <a:lstStyle/>
                    <a:p>
                      <a:pPr algn="ctr"/>
                      <a:r>
                        <a:rPr lang="en-US" dirty="0" smtClean="0"/>
                        <a:t>Blade chord</a:t>
                      </a:r>
                      <a:endParaRPr lang="en-US" dirty="0"/>
                    </a:p>
                  </a:txBody>
                  <a:tcPr/>
                </a:tc>
                <a:tc>
                  <a:txBody>
                    <a:bodyPr/>
                    <a:lstStyle/>
                    <a:p>
                      <a:pPr algn="ctr"/>
                      <a:r>
                        <a:rPr lang="en-US" dirty="0" smtClean="0"/>
                        <a:t>0.3 m</a:t>
                      </a:r>
                      <a:endParaRPr lang="en-US" dirty="0"/>
                    </a:p>
                  </a:txBody>
                  <a:tcPr/>
                </a:tc>
                <a:extLst>
                  <a:ext uri="{0D108BD9-81ED-4DB2-BD59-A6C34878D82A}">
                    <a16:rowId xmlns:a16="http://schemas.microsoft.com/office/drawing/2014/main" val="534402295"/>
                  </a:ext>
                </a:extLst>
              </a:tr>
              <a:tr h="471665">
                <a:tc>
                  <a:txBody>
                    <a:bodyPr/>
                    <a:lstStyle/>
                    <a:p>
                      <a:pPr algn="ctr"/>
                      <a:r>
                        <a:rPr lang="en-US" dirty="0" smtClean="0"/>
                        <a:t>L</a:t>
                      </a:r>
                      <a:endParaRPr lang="en-US" dirty="0"/>
                    </a:p>
                  </a:txBody>
                  <a:tcPr/>
                </a:tc>
                <a:tc>
                  <a:txBody>
                    <a:bodyPr/>
                    <a:lstStyle/>
                    <a:p>
                      <a:pPr algn="ctr"/>
                      <a:r>
                        <a:rPr lang="en-US" dirty="0" smtClean="0"/>
                        <a:t>Blade length</a:t>
                      </a:r>
                      <a:endParaRPr lang="en-US" dirty="0"/>
                    </a:p>
                  </a:txBody>
                  <a:tcPr/>
                </a:tc>
                <a:tc>
                  <a:txBody>
                    <a:bodyPr/>
                    <a:lstStyle/>
                    <a:p>
                      <a:pPr algn="ctr"/>
                      <a:r>
                        <a:rPr lang="en-US" dirty="0" smtClean="0"/>
                        <a:t>2 m</a:t>
                      </a:r>
                      <a:endParaRPr lang="en-US" dirty="0"/>
                    </a:p>
                  </a:txBody>
                  <a:tcPr/>
                </a:tc>
                <a:extLst>
                  <a:ext uri="{0D108BD9-81ED-4DB2-BD59-A6C34878D82A}">
                    <a16:rowId xmlns:a16="http://schemas.microsoft.com/office/drawing/2014/main" val="184087670"/>
                  </a:ext>
                </a:extLst>
              </a:tr>
              <a:tr h="471665">
                <a:tc>
                  <a:txBody>
                    <a:bodyPr/>
                    <a:lstStyle/>
                    <a:p>
                      <a:pPr algn="ctr"/>
                      <a:r>
                        <a:rPr lang="en-US" dirty="0" smtClean="0"/>
                        <a:t>n</a:t>
                      </a:r>
                      <a:endParaRPr lang="en-US" dirty="0"/>
                    </a:p>
                  </a:txBody>
                  <a:tcPr/>
                </a:tc>
                <a:tc>
                  <a:txBody>
                    <a:bodyPr/>
                    <a:lstStyle/>
                    <a:p>
                      <a:pPr algn="ctr"/>
                      <a:r>
                        <a:rPr lang="en-US" dirty="0" smtClean="0"/>
                        <a:t>Number of Blades</a:t>
                      </a:r>
                      <a:endParaRPr lang="en-US" dirty="0"/>
                    </a:p>
                  </a:txBody>
                  <a:tcPr/>
                </a:tc>
                <a:tc>
                  <a:txBody>
                    <a:bodyPr/>
                    <a:lstStyle/>
                    <a:p>
                      <a:pPr algn="ctr"/>
                      <a:r>
                        <a:rPr lang="en-US" dirty="0" smtClean="0"/>
                        <a:t>4</a:t>
                      </a:r>
                      <a:endParaRPr lang="en-US" dirty="0"/>
                    </a:p>
                  </a:txBody>
                  <a:tcPr/>
                </a:tc>
                <a:extLst>
                  <a:ext uri="{0D108BD9-81ED-4DB2-BD59-A6C34878D82A}">
                    <a16:rowId xmlns:a16="http://schemas.microsoft.com/office/drawing/2014/main" val="3304315268"/>
                  </a:ext>
                </a:extLst>
              </a:tr>
              <a:tr h="471665">
                <a:tc>
                  <a:txBody>
                    <a:bodyPr/>
                    <a:lstStyle/>
                    <a:p>
                      <a:pPr algn="ctr"/>
                      <a:r>
                        <a:rPr lang="el-GR" dirty="0" smtClean="0"/>
                        <a:t>α</a:t>
                      </a:r>
                      <a:r>
                        <a:rPr lang="en-US" baseline="-25000" dirty="0" smtClean="0"/>
                        <a:t>o</a:t>
                      </a:r>
                      <a:endParaRPr lang="en-US" dirty="0"/>
                    </a:p>
                  </a:txBody>
                  <a:tcPr/>
                </a:tc>
                <a:tc>
                  <a:txBody>
                    <a:bodyPr/>
                    <a:lstStyle/>
                    <a:p>
                      <a:pPr algn="ctr"/>
                      <a:r>
                        <a:rPr lang="en-US" dirty="0" smtClean="0"/>
                        <a:t>Initial angle of attack</a:t>
                      </a:r>
                      <a:endParaRPr lang="en-US" dirty="0"/>
                    </a:p>
                  </a:txBody>
                  <a:tcPr/>
                </a:tc>
                <a:tc>
                  <a:txBody>
                    <a:bodyPr/>
                    <a:lstStyle/>
                    <a:p>
                      <a:pPr algn="ctr"/>
                      <a:r>
                        <a:rPr lang="en-US" dirty="0" smtClean="0"/>
                        <a:t>0</a:t>
                      </a:r>
                      <a:r>
                        <a:rPr lang="en-US" baseline="30000" dirty="0" smtClean="0"/>
                        <a:t>0</a:t>
                      </a:r>
                      <a:endParaRPr lang="en-US" dirty="0"/>
                    </a:p>
                  </a:txBody>
                  <a:tcPr/>
                </a:tc>
                <a:extLst>
                  <a:ext uri="{0D108BD9-81ED-4DB2-BD59-A6C34878D82A}">
                    <a16:rowId xmlns:a16="http://schemas.microsoft.com/office/drawing/2014/main" val="3675195512"/>
                  </a:ext>
                </a:extLst>
              </a:tr>
            </a:tbl>
          </a:graphicData>
        </a:graphic>
      </p:graphicFrame>
    </p:spTree>
    <p:extLst>
      <p:ext uri="{BB962C8B-B14F-4D97-AF65-F5344CB8AC3E}">
        <p14:creationId xmlns:p14="http://schemas.microsoft.com/office/powerpoint/2010/main" val="2603255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1453" y="175175"/>
            <a:ext cx="7709094" cy="6427212"/>
          </a:xfrm>
        </p:spPr>
      </p:pic>
    </p:spTree>
    <p:extLst>
      <p:ext uri="{BB962C8B-B14F-4D97-AF65-F5344CB8AC3E}">
        <p14:creationId xmlns:p14="http://schemas.microsoft.com/office/powerpoint/2010/main" val="1618750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17935"/>
          </a:xfrm>
        </p:spPr>
      </p:pic>
    </p:spTree>
    <p:extLst>
      <p:ext uri="{BB962C8B-B14F-4D97-AF65-F5344CB8AC3E}">
        <p14:creationId xmlns:p14="http://schemas.microsoft.com/office/powerpoint/2010/main" val="2194403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452" y="0"/>
            <a:ext cx="10600741" cy="6731391"/>
          </a:xfrm>
        </p:spPr>
      </p:pic>
    </p:spTree>
    <p:extLst>
      <p:ext uri="{BB962C8B-B14F-4D97-AF65-F5344CB8AC3E}">
        <p14:creationId xmlns:p14="http://schemas.microsoft.com/office/powerpoint/2010/main" val="416046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Rotor</a:t>
            </a:r>
            <a:endParaRPr lang="en-US" sz="6000" b="1" dirty="0"/>
          </a:p>
        </p:txBody>
      </p:sp>
      <p:sp>
        <p:nvSpPr>
          <p:cNvPr id="3" name="Content Placeholder 2"/>
          <p:cNvSpPr>
            <a:spLocks noGrp="1"/>
          </p:cNvSpPr>
          <p:nvPr>
            <p:ph idx="1"/>
          </p:nvPr>
        </p:nvSpPr>
        <p:spPr/>
        <p:txBody>
          <a:bodyPr>
            <a:normAutofit fontScale="92500" lnSpcReduction="20000"/>
          </a:bodyPr>
          <a:lstStyle/>
          <a:p>
            <a:r>
              <a:rPr lang="en-US" dirty="0" smtClean="0"/>
              <a:t>Generates Aerodynamic Torque from the Wind</a:t>
            </a:r>
          </a:p>
          <a:p>
            <a:endParaRPr lang="en-US" dirty="0"/>
          </a:p>
          <a:p>
            <a:r>
              <a:rPr lang="en-US" dirty="0"/>
              <a:t>The rotor converts the energy contained in the wind in rotational movement so as bigger the area, bigger power output in the same wind conditions.</a:t>
            </a:r>
            <a:endParaRPr lang="en-US" dirty="0" smtClean="0"/>
          </a:p>
          <a:p>
            <a:endParaRPr lang="en-US" dirty="0"/>
          </a:p>
          <a:p>
            <a:r>
              <a:rPr lang="en-US" dirty="0" smtClean="0"/>
              <a:t>Consists of:</a:t>
            </a:r>
            <a:br>
              <a:rPr lang="en-US" dirty="0" smtClean="0"/>
            </a:br>
            <a:r>
              <a:rPr lang="en-US" dirty="0" smtClean="0"/>
              <a:t/>
            </a:r>
            <a:br>
              <a:rPr lang="en-US" dirty="0" smtClean="0"/>
            </a:br>
            <a:r>
              <a:rPr lang="en-US" dirty="0" smtClean="0"/>
              <a:t>Hub</a:t>
            </a:r>
            <a:br>
              <a:rPr lang="en-US" dirty="0" smtClean="0"/>
            </a:br>
            <a:r>
              <a:rPr lang="en-US" dirty="0" smtClean="0"/>
              <a:t>Blades</a:t>
            </a:r>
            <a:br>
              <a:rPr lang="en-US" dirty="0" smtClean="0"/>
            </a:br>
            <a:r>
              <a:rPr lang="en-US" dirty="0" smtClean="0"/>
              <a:t>Spinner</a:t>
            </a:r>
            <a:br>
              <a:rPr lang="en-US" dirty="0" smtClean="0"/>
            </a:br>
            <a:r>
              <a:rPr lang="en-US" dirty="0" smtClean="0"/>
              <a:t>Pitch bearing and system</a:t>
            </a:r>
            <a:endParaRPr lang="en-US" dirty="0"/>
          </a:p>
          <a:p>
            <a:pPr marL="0" indent="0">
              <a:buNone/>
            </a:pPr>
            <a:endParaRPr lang="en-US" dirty="0"/>
          </a:p>
        </p:txBody>
      </p:sp>
    </p:spTree>
    <p:extLst>
      <p:ext uri="{BB962C8B-B14F-4D97-AF65-F5344CB8AC3E}">
        <p14:creationId xmlns:p14="http://schemas.microsoft.com/office/powerpoint/2010/main" val="2332075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Nacelle with drivetrain and power electronics</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7270" y="1690688"/>
            <a:ext cx="10157460" cy="4959230"/>
          </a:xfrm>
          <a:prstGeom prst="rect">
            <a:avLst/>
          </a:prstGeom>
          <a:ln>
            <a:noFill/>
          </a:ln>
          <a:effectLst>
            <a:softEdge rad="112500"/>
          </a:effectLst>
        </p:spPr>
      </p:pic>
    </p:spTree>
    <p:extLst>
      <p:ext uri="{BB962C8B-B14F-4D97-AF65-F5344CB8AC3E}">
        <p14:creationId xmlns:p14="http://schemas.microsoft.com/office/powerpoint/2010/main" val="2675660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6440"/>
            <a:ext cx="12192001" cy="6884440"/>
          </a:xfrm>
        </p:spPr>
      </p:pic>
    </p:spTree>
    <p:extLst>
      <p:ext uri="{BB962C8B-B14F-4D97-AF65-F5344CB8AC3E}">
        <p14:creationId xmlns:p14="http://schemas.microsoft.com/office/powerpoint/2010/main" val="10668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899"/>
            <a:ext cx="12192001" cy="6870899"/>
          </a:xfrm>
        </p:spPr>
      </p:pic>
    </p:spTree>
    <p:extLst>
      <p:ext uri="{BB962C8B-B14F-4D97-AF65-F5344CB8AC3E}">
        <p14:creationId xmlns:p14="http://schemas.microsoft.com/office/powerpoint/2010/main" val="416240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5526" y="911348"/>
            <a:ext cx="9144000" cy="2387600"/>
          </a:xfrm>
        </p:spPr>
        <p:txBody>
          <a:bodyPr/>
          <a:lstStyle/>
          <a:p>
            <a:r>
              <a:rPr lang="en-US" dirty="0" smtClean="0"/>
              <a:t>Vertical Axis Wind Turbine Aerodynamic Analysis</a:t>
            </a:r>
            <a:endParaRPr lang="en-US" dirty="0"/>
          </a:p>
        </p:txBody>
      </p:sp>
    </p:spTree>
    <p:extLst>
      <p:ext uri="{BB962C8B-B14F-4D97-AF65-F5344CB8AC3E}">
        <p14:creationId xmlns:p14="http://schemas.microsoft.com/office/powerpoint/2010/main" val="3994981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wind turbine parameters considered in the design process are: </a:t>
            </a:r>
            <a:endParaRPr lang="en-US" b="1" dirty="0"/>
          </a:p>
        </p:txBody>
      </p:sp>
      <p:sp>
        <p:nvSpPr>
          <p:cNvPr id="3" name="Content Placeholder 2"/>
          <p:cNvSpPr>
            <a:spLocks noGrp="1"/>
          </p:cNvSpPr>
          <p:nvPr>
            <p:ph idx="1"/>
          </p:nvPr>
        </p:nvSpPr>
        <p:spPr/>
        <p:txBody>
          <a:bodyPr/>
          <a:lstStyle/>
          <a:p>
            <a:pPr marL="0" indent="0">
              <a:buNone/>
            </a:pPr>
            <a:r>
              <a:rPr lang="en-US" dirty="0" smtClean="0"/>
              <a:t>• Swept area </a:t>
            </a:r>
          </a:p>
          <a:p>
            <a:pPr marL="0" indent="0">
              <a:buNone/>
            </a:pPr>
            <a:r>
              <a:rPr lang="en-US" dirty="0" smtClean="0"/>
              <a:t>• Power and power coefficient </a:t>
            </a:r>
          </a:p>
          <a:p>
            <a:pPr marL="0" indent="0">
              <a:buNone/>
            </a:pPr>
            <a:r>
              <a:rPr lang="en-US" dirty="0" smtClean="0"/>
              <a:t>• Tip speed ratio </a:t>
            </a:r>
          </a:p>
          <a:p>
            <a:pPr marL="0" indent="0">
              <a:buNone/>
            </a:pPr>
            <a:r>
              <a:rPr lang="en-US" dirty="0" smtClean="0"/>
              <a:t>• Blade chord </a:t>
            </a:r>
          </a:p>
          <a:p>
            <a:pPr marL="0" indent="0">
              <a:buNone/>
            </a:pPr>
            <a:r>
              <a:rPr lang="en-US" dirty="0" smtClean="0"/>
              <a:t>• Number of blades </a:t>
            </a:r>
          </a:p>
          <a:p>
            <a:pPr marL="0" indent="0">
              <a:buNone/>
            </a:pPr>
            <a:r>
              <a:rPr lang="en-US" dirty="0" smtClean="0"/>
              <a:t>• Solidity </a:t>
            </a:r>
          </a:p>
          <a:p>
            <a:pPr marL="0" indent="0">
              <a:buNone/>
            </a:pPr>
            <a:r>
              <a:rPr lang="en-US" dirty="0" smtClean="0"/>
              <a:t>• Initial angle of attack </a:t>
            </a:r>
            <a:endParaRPr lang="en-US" dirty="0"/>
          </a:p>
        </p:txBody>
      </p:sp>
    </p:spTree>
    <p:extLst>
      <p:ext uri="{BB962C8B-B14F-4D97-AF65-F5344CB8AC3E}">
        <p14:creationId xmlns:p14="http://schemas.microsoft.com/office/powerpoint/2010/main" val="718560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Swept area </a:t>
            </a:r>
            <a:endParaRPr lang="en-US" b="1" dirty="0"/>
          </a:p>
        </p:txBody>
      </p:sp>
      <p:sp>
        <p:nvSpPr>
          <p:cNvPr id="3" name="Content Placeholder 2"/>
          <p:cNvSpPr>
            <a:spLocks noGrp="1"/>
          </p:cNvSpPr>
          <p:nvPr>
            <p:ph idx="1"/>
          </p:nvPr>
        </p:nvSpPr>
        <p:spPr>
          <a:xfrm>
            <a:off x="838200" y="1825625"/>
            <a:ext cx="10515600" cy="4912800"/>
          </a:xfrm>
        </p:spPr>
        <p:txBody>
          <a:bodyPr/>
          <a:lstStyle/>
          <a:p>
            <a:r>
              <a:rPr lang="en-US" dirty="0" smtClean="0"/>
              <a:t>The swept area is the section of air that encloses the turbine in its movement</a:t>
            </a:r>
          </a:p>
          <a:p>
            <a:r>
              <a:rPr lang="en-US" dirty="0" smtClean="0"/>
              <a:t>The swept area limits the volume of air passing by the turbine.</a:t>
            </a:r>
          </a:p>
          <a:p>
            <a:r>
              <a:rPr lang="en-US" dirty="0" smtClean="0"/>
              <a:t>the shape of the swept area depends on the rotor configuration where for </a:t>
            </a:r>
            <a:r>
              <a:rPr lang="en-US" dirty="0" smtClean="0">
                <a:solidFill>
                  <a:srgbClr val="FF0000"/>
                </a:solidFill>
              </a:rPr>
              <a:t>HAWT is circular shaped </a:t>
            </a:r>
            <a:r>
              <a:rPr lang="en-US" dirty="0" smtClean="0"/>
              <a:t>while for </a:t>
            </a:r>
            <a:r>
              <a:rPr lang="en-US" dirty="0" smtClean="0">
                <a:solidFill>
                  <a:srgbClr val="FF0000"/>
                </a:solidFill>
              </a:rPr>
              <a:t>VAWT is Rectangular shaped. </a:t>
            </a:r>
            <a:endParaRPr lang="en-US" dirty="0"/>
          </a:p>
          <a:p>
            <a:r>
              <a:rPr lang="en-US" dirty="0" smtClean="0"/>
              <a:t>Swept Area calculated using: </a:t>
            </a:r>
            <a:r>
              <a:rPr lang="en-US" dirty="0" smtClean="0">
                <a:solidFill>
                  <a:srgbClr val="FF0000"/>
                </a:solidFill>
              </a:rPr>
              <a:t>S=2RL</a:t>
            </a:r>
            <a:r>
              <a:rPr lang="en-US" dirty="0">
                <a:solidFill>
                  <a:srgbClr val="FF0000"/>
                </a:solidFill>
              </a:rPr>
              <a:t> </a:t>
            </a:r>
            <a:r>
              <a:rPr lang="en-US" dirty="0" smtClean="0">
                <a:solidFill>
                  <a:srgbClr val="FF0000"/>
                </a:solidFill>
              </a:rPr>
              <a:t>           </a:t>
            </a:r>
            <a:r>
              <a:rPr lang="en-US" dirty="0" smtClean="0"/>
              <a:t>where:</a:t>
            </a:r>
            <a:br>
              <a:rPr lang="en-US" dirty="0" smtClean="0"/>
            </a:br>
            <a:r>
              <a:rPr lang="en-US" dirty="0" smtClean="0"/>
              <a:t>S is the swept area [m</a:t>
            </a:r>
            <a:r>
              <a:rPr lang="en-US" dirty="0"/>
              <a:t>2</a:t>
            </a:r>
            <a:r>
              <a:rPr lang="en-US" dirty="0" smtClean="0"/>
              <a:t>]</a:t>
            </a:r>
            <a:br>
              <a:rPr lang="en-US" dirty="0" smtClean="0"/>
            </a:br>
            <a:r>
              <a:rPr lang="en-US" dirty="0" smtClean="0"/>
              <a:t>R is the rotor radius [m] </a:t>
            </a:r>
            <a:br>
              <a:rPr lang="en-US" dirty="0" smtClean="0"/>
            </a:br>
            <a:r>
              <a:rPr lang="en-US" dirty="0" smtClean="0"/>
              <a:t>L is the blade length [m].</a:t>
            </a:r>
            <a:br>
              <a:rPr lang="en-US" dirty="0" smtClean="0"/>
            </a:br>
            <a:endParaRPr lang="en-US" dirty="0" smtClean="0"/>
          </a:p>
        </p:txBody>
      </p:sp>
    </p:spTree>
    <p:extLst>
      <p:ext uri="{BB962C8B-B14F-4D97-AF65-F5344CB8AC3E}">
        <p14:creationId xmlns:p14="http://schemas.microsoft.com/office/powerpoint/2010/main" val="10846286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548</Words>
  <Application>Microsoft Office PowerPoint</Application>
  <PresentationFormat>Widescreen</PresentationFormat>
  <Paragraphs>89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Main Components</vt:lpstr>
      <vt:lpstr>PowerPoint Presentation</vt:lpstr>
      <vt:lpstr>Rotor</vt:lpstr>
      <vt:lpstr>Nacelle with drivetrain and power electronics</vt:lpstr>
      <vt:lpstr>PowerPoint Presentation</vt:lpstr>
      <vt:lpstr>PowerPoint Presentation</vt:lpstr>
      <vt:lpstr>Vertical Axis Wind Turbine Aerodynamic Analysis</vt:lpstr>
      <vt:lpstr>The wind turbine parameters considered in the design process are: </vt:lpstr>
      <vt:lpstr>Swept area </vt:lpstr>
      <vt:lpstr>Power and power coefficient</vt:lpstr>
      <vt:lpstr>PowerPoint Presentation</vt:lpstr>
      <vt:lpstr>Tip Speed Ratio </vt:lpstr>
      <vt:lpstr>Blade chord </vt:lpstr>
      <vt:lpstr>Number of blades</vt:lpstr>
      <vt:lpstr>Solidity</vt:lpstr>
      <vt:lpstr>Initial angle of attack</vt:lpstr>
      <vt:lpstr>PowerPoint Presentation</vt:lpstr>
      <vt:lpstr>The starting parameters and conditions in which the wind turbine has been tested are</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 Turbine Aerodynamic Analysis</dc:title>
  <dc:creator>Microsoft</dc:creator>
  <cp:lastModifiedBy>Microsoft</cp:lastModifiedBy>
  <cp:revision>20</cp:revision>
  <dcterms:created xsi:type="dcterms:W3CDTF">2018-09-07T16:03:26Z</dcterms:created>
  <dcterms:modified xsi:type="dcterms:W3CDTF">2018-09-07T22:04:21Z</dcterms:modified>
</cp:coreProperties>
</file>